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1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Arimo" charset="1" panose="020B0604020202020204"/>
      <p:regular r:id="rId24"/>
    </p:embeddedFont>
    <p:embeddedFont>
      <p:font typeface="Noto Sans" charset="1" panose="020B0502040504020204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notesMasters/notesMaster1.xml" Type="http://schemas.openxmlformats.org/officeDocument/2006/relationships/notesMaster"/><Relationship Id="rId22" Target="theme/theme2.xml" Type="http://schemas.openxmlformats.org/officeDocument/2006/relationships/theme"/><Relationship Id="rId23" Target="notesSlides/notesSlide1.xml" Type="http://schemas.openxmlformats.org/officeDocument/2006/relationships/notes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notesSlides/notesSlide2.xml" Type="http://schemas.openxmlformats.org/officeDocument/2006/relationships/notesSlide"/><Relationship Id="rId27" Target="notesSlides/notesSlide3.xml" Type="http://schemas.openxmlformats.org/officeDocument/2006/relationships/notesSlide"/><Relationship Id="rId28" Target="notesSlides/notesSlide4.xml" Type="http://schemas.openxmlformats.org/officeDocument/2006/relationships/notesSlide"/><Relationship Id="rId29" Target="notesSlides/notesSlide5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6.xml" Type="http://schemas.openxmlformats.org/officeDocument/2006/relationships/notesSlide"/><Relationship Id="rId31" Target="notesSlides/notesSlide7.xml" Type="http://schemas.openxmlformats.org/officeDocument/2006/relationships/notesSlide"/><Relationship Id="rId32" Target="notesSlides/notesSlide8.xml" Type="http://schemas.openxmlformats.org/officeDocument/2006/relationships/notesSlide"/><Relationship Id="rId33" Target="notesSlides/notesSlide9.xml" Type="http://schemas.openxmlformats.org/officeDocument/2006/relationships/notesSlide"/><Relationship Id="rId34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https://gamma.app/?utm_source=made-with-gamma" TargetMode="External" Type="http://schemas.openxmlformats.org/officeDocument/2006/relationships/hyperlink"/><Relationship Id="rId6" Target="../media/image3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https://gamma.app/?utm_source=made-with-gamma" TargetMode="External" Type="http://schemas.openxmlformats.org/officeDocument/2006/relationships/hyperlink"/><Relationship Id="rId6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https://gamma.app/?utm_source=made-with-gamma" TargetMode="External" Type="http://schemas.openxmlformats.org/officeDocument/2006/relationships/hyperlink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11" Target="../media/image21.png" Type="http://schemas.openxmlformats.org/officeDocument/2006/relationships/image"/><Relationship Id="rId12" Target="../media/image22.svg" Type="http://schemas.openxmlformats.org/officeDocument/2006/relationships/image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https://gamma.app/?utm_source=made-with-gamma" TargetMode="External" Type="http://schemas.openxmlformats.org/officeDocument/2006/relationships/hyperlink"/><Relationship Id="rId6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992238" y="2364286"/>
            <a:ext cx="9365609" cy="746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User Roles: Tailored Experiences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92238" y="3678136"/>
            <a:ext cx="637880" cy="637880"/>
            <a:chOff x="0" y="0"/>
            <a:chExt cx="850506" cy="8505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0392" cy="850392"/>
            </a:xfrm>
            <a:custGeom>
              <a:avLst/>
              <a:gdLst/>
              <a:ahLst/>
              <a:cxnLst/>
              <a:rect r="r" b="b" t="t" l="l"/>
              <a:pathLst>
                <a:path h="850392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26262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8" id="8" descr="preencoded.png"/>
          <p:cNvSpPr/>
          <p:nvPr/>
        </p:nvSpPr>
        <p:spPr>
          <a:xfrm flipH="false" flipV="false" rot="0">
            <a:off x="1098575" y="3784397"/>
            <a:ext cx="425206" cy="425206"/>
          </a:xfrm>
          <a:custGeom>
            <a:avLst/>
            <a:gdLst/>
            <a:ahLst/>
            <a:cxnLst/>
            <a:rect r="r" b="b" t="t" l="l"/>
            <a:pathLst>
              <a:path h="425206" w="425206">
                <a:moveTo>
                  <a:pt x="0" y="0"/>
                </a:moveTo>
                <a:lnTo>
                  <a:pt x="425206" y="0"/>
                </a:lnTo>
                <a:lnTo>
                  <a:pt x="425206" y="425205"/>
                </a:lnTo>
                <a:lnTo>
                  <a:pt x="0" y="4252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913630" y="3693166"/>
            <a:ext cx="7053110" cy="1101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Investor Mode: Simplified for Long-Term Growth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13630" y="4878886"/>
            <a:ext cx="7053110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Focused on portfolio performance and long-term trends.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13630" y="5885259"/>
            <a:ext cx="7053110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Simplified interface with key metrics and growth projections.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13630" y="6891633"/>
            <a:ext cx="7053110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Ideal for users who prefer a less cluttered, strategic overview.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321108" y="3678136"/>
            <a:ext cx="637880" cy="637880"/>
            <a:chOff x="0" y="0"/>
            <a:chExt cx="850506" cy="85050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50392" cy="850392"/>
            </a:xfrm>
            <a:custGeom>
              <a:avLst/>
              <a:gdLst/>
              <a:ahLst/>
              <a:cxnLst/>
              <a:rect r="r" b="b" t="t" l="l"/>
              <a:pathLst>
                <a:path h="850392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26262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5" id="15" descr="preencoded.png"/>
          <p:cNvSpPr/>
          <p:nvPr/>
        </p:nvSpPr>
        <p:spPr>
          <a:xfrm flipH="false" flipV="false" rot="0">
            <a:off x="9427445" y="3784397"/>
            <a:ext cx="425206" cy="425206"/>
          </a:xfrm>
          <a:custGeom>
            <a:avLst/>
            <a:gdLst/>
            <a:ahLst/>
            <a:cxnLst/>
            <a:rect r="r" b="b" t="t" l="l"/>
            <a:pathLst>
              <a:path h="425206" w="425206">
                <a:moveTo>
                  <a:pt x="0" y="0"/>
                </a:moveTo>
                <a:lnTo>
                  <a:pt x="425205" y="0"/>
                </a:lnTo>
                <a:lnTo>
                  <a:pt x="425205" y="425205"/>
                </a:lnTo>
                <a:lnTo>
                  <a:pt x="0" y="4252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42499" y="3693166"/>
            <a:ext cx="7053262" cy="1101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Trader Mode: Advanced for Active Trading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42499" y="4878886"/>
            <a:ext cx="7053262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Access to advanced charting tools and real-time market data.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42499" y="5885259"/>
            <a:ext cx="7053262" cy="414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Detailed technical indicators, and depth charts.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42499" y="6891633"/>
            <a:ext cx="7053262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Designed for experienced users requiring granular control and analysis.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6"/>
              <a:stretch>
                <a:fillRect l="0" t="-38888" r="0" b="-38888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1F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50201" y="1028700"/>
            <a:ext cx="7787598" cy="8146592"/>
          </a:xfrm>
          <a:custGeom>
            <a:avLst/>
            <a:gdLst/>
            <a:ahLst/>
            <a:cxnLst/>
            <a:rect r="r" b="b" t="t" l="l"/>
            <a:pathLst>
              <a:path h="8146592" w="7787598">
                <a:moveTo>
                  <a:pt x="0" y="0"/>
                </a:moveTo>
                <a:lnTo>
                  <a:pt x="7787598" y="0"/>
                </a:lnTo>
                <a:lnTo>
                  <a:pt x="7787598" y="8146592"/>
                </a:lnTo>
                <a:lnTo>
                  <a:pt x="0" y="81465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818" t="0" r="-17818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1F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93575" y="655398"/>
            <a:ext cx="7300849" cy="8976204"/>
          </a:xfrm>
          <a:custGeom>
            <a:avLst/>
            <a:gdLst/>
            <a:ahLst/>
            <a:cxnLst/>
            <a:rect r="r" b="b" t="t" l="l"/>
            <a:pathLst>
              <a:path h="8976204" w="7300849">
                <a:moveTo>
                  <a:pt x="0" y="0"/>
                </a:moveTo>
                <a:lnTo>
                  <a:pt x="7300850" y="0"/>
                </a:lnTo>
                <a:lnTo>
                  <a:pt x="7300850" y="8976204"/>
                </a:lnTo>
                <a:lnTo>
                  <a:pt x="0" y="89762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311" t="0" r="-20286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E1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30650"/>
            <a:ext cx="18288000" cy="9367730"/>
          </a:xfrm>
          <a:custGeom>
            <a:avLst/>
            <a:gdLst/>
            <a:ahLst/>
            <a:cxnLst/>
            <a:rect r="r" b="b" t="t" l="l"/>
            <a:pathLst>
              <a:path h="9367730" w="18288000">
                <a:moveTo>
                  <a:pt x="0" y="0"/>
                </a:moveTo>
                <a:lnTo>
                  <a:pt x="18288000" y="0"/>
                </a:lnTo>
                <a:lnTo>
                  <a:pt x="18288000" y="9367730"/>
                </a:lnTo>
                <a:lnTo>
                  <a:pt x="0" y="93677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6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77190"/>
            <a:ext cx="18288000" cy="9532620"/>
          </a:xfrm>
          <a:custGeom>
            <a:avLst/>
            <a:gdLst/>
            <a:ahLst/>
            <a:cxnLst/>
            <a:rect r="r" b="b" t="t" l="l"/>
            <a:pathLst>
              <a:path h="9532620" w="18288000">
                <a:moveTo>
                  <a:pt x="0" y="0"/>
                </a:moveTo>
                <a:lnTo>
                  <a:pt x="18288000" y="0"/>
                </a:lnTo>
                <a:lnTo>
                  <a:pt x="18288000" y="9532620"/>
                </a:lnTo>
                <a:lnTo>
                  <a:pt x="0" y="9532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12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27995" y="-339384"/>
            <a:ext cx="7632010" cy="11455175"/>
          </a:xfrm>
          <a:custGeom>
            <a:avLst/>
            <a:gdLst/>
            <a:ahLst/>
            <a:cxnLst/>
            <a:rect r="r" b="b" t="t" l="l"/>
            <a:pathLst>
              <a:path h="11455175" w="7632010">
                <a:moveTo>
                  <a:pt x="0" y="0"/>
                </a:moveTo>
                <a:lnTo>
                  <a:pt x="7632010" y="0"/>
                </a:lnTo>
                <a:lnTo>
                  <a:pt x="7632010" y="11455175"/>
                </a:lnTo>
                <a:lnTo>
                  <a:pt x="0" y="114551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5829" b="-5829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 descr="preencoded.png">
            <a:hlinkClick r:id="rId5" tooltip="https://gamma.app/?utm_source=made-with-gamma"/>
          </p:cNvPr>
          <p:cNvSpPr/>
          <p:nvPr/>
        </p:nvSpPr>
        <p:spPr>
          <a:xfrm flipH="false" flipV="false" rot="0">
            <a:off x="16049015" y="9686925"/>
            <a:ext cx="2153260" cy="514350"/>
          </a:xfrm>
          <a:custGeom>
            <a:avLst/>
            <a:gdLst/>
            <a:ahLst/>
            <a:cxnLst/>
            <a:rect r="r" b="b" t="t" l="l"/>
            <a:pathLst>
              <a:path h="514350" w="215326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86580" y="4355743"/>
            <a:ext cx="9151785" cy="1489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78"/>
              </a:lnSpc>
            </a:pPr>
            <a:r>
              <a:rPr lang="en-US" sz="9237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 descr="preencoded.png">
            <a:hlinkClick r:id="rId5" tooltip="https://gamma.app/?utm_source=made-with-gamma"/>
          </p:cNvPr>
          <p:cNvSpPr/>
          <p:nvPr/>
        </p:nvSpPr>
        <p:spPr>
          <a:xfrm flipH="false" flipV="false" rot="0">
            <a:off x="16049015" y="9686925"/>
            <a:ext cx="2153260" cy="514350"/>
          </a:xfrm>
          <a:custGeom>
            <a:avLst/>
            <a:gdLst/>
            <a:ahLst/>
            <a:cxnLst/>
            <a:rect r="r" b="b" t="t" l="l"/>
            <a:pathLst>
              <a:path h="514350" w="215326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2238" y="3307261"/>
            <a:ext cx="9445523" cy="1829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RADAR: Revolutionizing Financial Analytics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5475837"/>
            <a:ext cx="9445523" cy="1446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Welcome to RADAR, the next-generation web platform designed to empower both novice and seasoned investors and traders with cutting-edge financial analytics.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 descr="preencoded.png">
            <a:hlinkClick r:id="rId5" tooltip="https://gamma.app/?utm_source=made-with-gamma"/>
          </p:cNvPr>
          <p:cNvSpPr/>
          <p:nvPr/>
        </p:nvSpPr>
        <p:spPr>
          <a:xfrm flipH="false" flipV="false" rot="0">
            <a:off x="16049015" y="9686925"/>
            <a:ext cx="2153260" cy="514350"/>
          </a:xfrm>
          <a:custGeom>
            <a:avLst/>
            <a:gdLst/>
            <a:ahLst/>
            <a:cxnLst/>
            <a:rect r="r" b="b" t="t" l="l"/>
            <a:pathLst>
              <a:path h="514350" w="215326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2238" y="1643062"/>
            <a:ext cx="9445523" cy="1455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Project Overview: Unveiling RADAR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92238" y="3523802"/>
            <a:ext cx="9445523" cy="5081883"/>
            <a:chOff x="0" y="0"/>
            <a:chExt cx="12594031" cy="67758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94082" cy="6775958"/>
            </a:xfrm>
            <a:custGeom>
              <a:avLst/>
              <a:gdLst/>
              <a:ahLst/>
              <a:cxnLst/>
              <a:rect r="r" b="b" t="t" l="l"/>
              <a:pathLst>
                <a:path h="6775958" w="12594082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2537313" y="0"/>
                  </a:lnTo>
                  <a:cubicBezTo>
                    <a:pt x="12568682" y="0"/>
                    <a:pt x="12594082" y="25400"/>
                    <a:pt x="12594082" y="56769"/>
                  </a:cubicBezTo>
                  <a:lnTo>
                    <a:pt x="12594082" y="6719188"/>
                  </a:lnTo>
                  <a:cubicBezTo>
                    <a:pt x="12594082" y="6750558"/>
                    <a:pt x="12568682" y="6775958"/>
                    <a:pt x="12537313" y="6775958"/>
                  </a:cubicBezTo>
                  <a:lnTo>
                    <a:pt x="56769" y="6775958"/>
                  </a:lnTo>
                  <a:cubicBezTo>
                    <a:pt x="25400" y="6775958"/>
                    <a:pt x="0" y="6750558"/>
                    <a:pt x="0" y="6719188"/>
                  </a:cubicBezTo>
                  <a:close/>
                </a:path>
              </a:pathLst>
            </a:custGeom>
            <a:solidFill>
              <a:srgbClr val="26262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992238" y="3523802"/>
            <a:ext cx="4722762" cy="2994574"/>
            <a:chOff x="0" y="0"/>
            <a:chExt cx="6297016" cy="399276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296914" cy="3992753"/>
            </a:xfrm>
            <a:custGeom>
              <a:avLst/>
              <a:gdLst/>
              <a:ahLst/>
              <a:cxnLst/>
              <a:rect r="r" b="b" t="t" l="l"/>
              <a:pathLst>
                <a:path h="3992753" w="6296914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6240272" y="0"/>
                  </a:lnTo>
                  <a:cubicBezTo>
                    <a:pt x="6271641" y="0"/>
                    <a:pt x="6296914" y="25400"/>
                    <a:pt x="6296914" y="56642"/>
                  </a:cubicBezTo>
                  <a:lnTo>
                    <a:pt x="6296914" y="3936111"/>
                  </a:lnTo>
                  <a:cubicBezTo>
                    <a:pt x="6296914" y="3967480"/>
                    <a:pt x="6271514" y="3992753"/>
                    <a:pt x="6240272" y="3992753"/>
                  </a:cubicBezTo>
                  <a:lnTo>
                    <a:pt x="56642" y="3992753"/>
                  </a:lnTo>
                  <a:cubicBezTo>
                    <a:pt x="25273" y="3992753"/>
                    <a:pt x="0" y="3967353"/>
                    <a:pt x="0" y="3936111"/>
                  </a:cubicBezTo>
                  <a:close/>
                </a:path>
              </a:pathLst>
            </a:custGeom>
            <a:solidFill>
              <a:srgbClr val="26262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1275759" y="3769223"/>
            <a:ext cx="3544043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Visionary Platform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5759" y="4334618"/>
            <a:ext cx="3730523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A modern web platform dedicated to comprehensive financial analytics.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715000" y="3523802"/>
            <a:ext cx="4722762" cy="2994574"/>
            <a:chOff x="0" y="0"/>
            <a:chExt cx="6297016" cy="399276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297041" cy="3992753"/>
            </a:xfrm>
            <a:custGeom>
              <a:avLst/>
              <a:gdLst/>
              <a:ahLst/>
              <a:cxnLst/>
              <a:rect r="r" b="b" t="t" l="l"/>
              <a:pathLst>
                <a:path h="3992753" w="6297041">
                  <a:moveTo>
                    <a:pt x="0" y="0"/>
                  </a:moveTo>
                  <a:lnTo>
                    <a:pt x="6297041" y="0"/>
                  </a:lnTo>
                  <a:lnTo>
                    <a:pt x="6297041" y="3992753"/>
                  </a:lnTo>
                  <a:lnTo>
                    <a:pt x="0" y="3992753"/>
                  </a:lnTo>
                  <a:close/>
                </a:path>
              </a:pathLst>
            </a:custGeom>
            <a:solidFill>
              <a:srgbClr val="26262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5715000" y="3523802"/>
            <a:ext cx="38100" cy="2994574"/>
            <a:chOff x="0" y="0"/>
            <a:chExt cx="50800" cy="39927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0800" cy="3992753"/>
            </a:xfrm>
            <a:custGeom>
              <a:avLst/>
              <a:gdLst/>
              <a:ahLst/>
              <a:cxnLst/>
              <a:rect r="r" b="b" t="t" l="l"/>
              <a:pathLst>
                <a:path h="3992753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3967353"/>
                  </a:lnTo>
                  <a:cubicBezTo>
                    <a:pt x="50800" y="3981323"/>
                    <a:pt x="39370" y="3992753"/>
                    <a:pt x="25400" y="3992753"/>
                  </a:cubicBezTo>
                  <a:cubicBezTo>
                    <a:pt x="11430" y="3992753"/>
                    <a:pt x="0" y="3981323"/>
                    <a:pt x="0" y="3967353"/>
                  </a:cubicBezTo>
                  <a:close/>
                </a:path>
              </a:pathLst>
            </a:custGeom>
            <a:solidFill>
              <a:srgbClr val="3F3F4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8" id="18"/>
          <p:cNvSpPr txBox="true"/>
          <p:nvPr/>
        </p:nvSpPr>
        <p:spPr>
          <a:xfrm rot="0">
            <a:off x="6423717" y="3769223"/>
            <a:ext cx="3544043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Empowering Users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423717" y="4334618"/>
            <a:ext cx="3730523" cy="1446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Providing powerful tools for investors and traders of all experience levels.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5341591" y="4647609"/>
            <a:ext cx="746817" cy="746817"/>
            <a:chOff x="0" y="0"/>
            <a:chExt cx="995756" cy="99575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25400" y="25400"/>
              <a:ext cx="945007" cy="945007"/>
            </a:xfrm>
            <a:custGeom>
              <a:avLst/>
              <a:gdLst/>
              <a:ahLst/>
              <a:cxnLst/>
              <a:rect r="r" b="b" t="t" l="l"/>
              <a:pathLst>
                <a:path h="945007" w="945007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888238" y="0"/>
                  </a:lnTo>
                  <a:cubicBezTo>
                    <a:pt x="919607" y="0"/>
                    <a:pt x="945007" y="25400"/>
                    <a:pt x="945007" y="56769"/>
                  </a:cubicBezTo>
                  <a:lnTo>
                    <a:pt x="945007" y="888238"/>
                  </a:lnTo>
                  <a:cubicBezTo>
                    <a:pt x="945007" y="919607"/>
                    <a:pt x="919607" y="945007"/>
                    <a:pt x="888238" y="945007"/>
                  </a:cubicBezTo>
                  <a:lnTo>
                    <a:pt x="56769" y="945007"/>
                  </a:lnTo>
                  <a:cubicBezTo>
                    <a:pt x="25400" y="945007"/>
                    <a:pt x="0" y="919607"/>
                    <a:pt x="0" y="888238"/>
                  </a:cubicBezTo>
                  <a:close/>
                </a:path>
              </a:pathLst>
            </a:custGeom>
            <a:solidFill>
              <a:srgbClr val="07070C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95807" cy="995807"/>
            </a:xfrm>
            <a:custGeom>
              <a:avLst/>
              <a:gdLst/>
              <a:ahLst/>
              <a:cxnLst/>
              <a:rect r="r" b="b" t="t" l="l"/>
              <a:pathLst>
                <a:path h="995807" w="995807">
                  <a:moveTo>
                    <a:pt x="0" y="82169"/>
                  </a:moveTo>
                  <a:cubicBezTo>
                    <a:pt x="0" y="36703"/>
                    <a:pt x="36703" y="0"/>
                    <a:pt x="82169" y="0"/>
                  </a:cubicBezTo>
                  <a:lnTo>
                    <a:pt x="913638" y="0"/>
                  </a:lnTo>
                  <a:lnTo>
                    <a:pt x="913638" y="25400"/>
                  </a:lnTo>
                  <a:lnTo>
                    <a:pt x="913638" y="0"/>
                  </a:lnTo>
                  <a:cubicBezTo>
                    <a:pt x="958977" y="0"/>
                    <a:pt x="995807" y="36703"/>
                    <a:pt x="995807" y="82169"/>
                  </a:cubicBezTo>
                  <a:lnTo>
                    <a:pt x="970407" y="82169"/>
                  </a:lnTo>
                  <a:lnTo>
                    <a:pt x="995807" y="82169"/>
                  </a:lnTo>
                  <a:lnTo>
                    <a:pt x="995807" y="913638"/>
                  </a:lnTo>
                  <a:lnTo>
                    <a:pt x="970407" y="913638"/>
                  </a:lnTo>
                  <a:lnTo>
                    <a:pt x="995807" y="913638"/>
                  </a:lnTo>
                  <a:cubicBezTo>
                    <a:pt x="995807" y="958977"/>
                    <a:pt x="959104" y="995807"/>
                    <a:pt x="913638" y="995807"/>
                  </a:cubicBezTo>
                  <a:lnTo>
                    <a:pt x="913638" y="970407"/>
                  </a:lnTo>
                  <a:lnTo>
                    <a:pt x="913638" y="995807"/>
                  </a:lnTo>
                  <a:lnTo>
                    <a:pt x="82169" y="995807"/>
                  </a:lnTo>
                  <a:lnTo>
                    <a:pt x="82169" y="970407"/>
                  </a:lnTo>
                  <a:lnTo>
                    <a:pt x="82169" y="995807"/>
                  </a:lnTo>
                  <a:cubicBezTo>
                    <a:pt x="36703" y="995807"/>
                    <a:pt x="0" y="958977"/>
                    <a:pt x="0" y="913638"/>
                  </a:cubicBezTo>
                  <a:lnTo>
                    <a:pt x="0" y="82169"/>
                  </a:lnTo>
                  <a:lnTo>
                    <a:pt x="25400" y="82169"/>
                  </a:lnTo>
                  <a:lnTo>
                    <a:pt x="0" y="82169"/>
                  </a:lnTo>
                  <a:moveTo>
                    <a:pt x="50800" y="82169"/>
                  </a:moveTo>
                  <a:lnTo>
                    <a:pt x="50800" y="913638"/>
                  </a:lnTo>
                  <a:lnTo>
                    <a:pt x="25400" y="913638"/>
                  </a:lnTo>
                  <a:lnTo>
                    <a:pt x="50800" y="913638"/>
                  </a:lnTo>
                  <a:cubicBezTo>
                    <a:pt x="50800" y="930910"/>
                    <a:pt x="64770" y="945007"/>
                    <a:pt x="82169" y="945007"/>
                  </a:cubicBezTo>
                  <a:lnTo>
                    <a:pt x="913638" y="945007"/>
                  </a:lnTo>
                  <a:cubicBezTo>
                    <a:pt x="930910" y="945007"/>
                    <a:pt x="945007" y="931037"/>
                    <a:pt x="945007" y="913638"/>
                  </a:cubicBezTo>
                  <a:lnTo>
                    <a:pt x="945007" y="82169"/>
                  </a:lnTo>
                  <a:cubicBezTo>
                    <a:pt x="945007" y="64770"/>
                    <a:pt x="930910" y="50800"/>
                    <a:pt x="913638" y="50800"/>
                  </a:cubicBezTo>
                  <a:lnTo>
                    <a:pt x="82169" y="50800"/>
                  </a:lnTo>
                  <a:lnTo>
                    <a:pt x="82169" y="25400"/>
                  </a:lnTo>
                  <a:lnTo>
                    <a:pt x="82169" y="50800"/>
                  </a:lnTo>
                  <a:cubicBezTo>
                    <a:pt x="64770" y="50800"/>
                    <a:pt x="50800" y="64770"/>
                    <a:pt x="50800" y="82169"/>
                  </a:cubicBezTo>
                  <a:close/>
                </a:path>
              </a:pathLst>
            </a:custGeom>
            <a:solidFill>
              <a:srgbClr val="3F3F4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3" id="23" descr="preencoded.png"/>
          <p:cNvSpPr/>
          <p:nvPr/>
        </p:nvSpPr>
        <p:spPr>
          <a:xfrm flipH="false" flipV="false" rot="0">
            <a:off x="5537749" y="4843758"/>
            <a:ext cx="354359" cy="354359"/>
          </a:xfrm>
          <a:custGeom>
            <a:avLst/>
            <a:gdLst/>
            <a:ahLst/>
            <a:cxnLst/>
            <a:rect r="r" b="b" t="t" l="l"/>
            <a:pathLst>
              <a:path h="354359" w="354359">
                <a:moveTo>
                  <a:pt x="0" y="0"/>
                </a:moveTo>
                <a:lnTo>
                  <a:pt x="354359" y="0"/>
                </a:lnTo>
                <a:lnTo>
                  <a:pt x="354359" y="354358"/>
                </a:lnTo>
                <a:lnTo>
                  <a:pt x="0" y="3543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3948" t="0" r="-3945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992238" y="6518377"/>
            <a:ext cx="9445523" cy="2087318"/>
            <a:chOff x="0" y="0"/>
            <a:chExt cx="12594031" cy="278309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594082" cy="2783078"/>
            </a:xfrm>
            <a:custGeom>
              <a:avLst/>
              <a:gdLst/>
              <a:ahLst/>
              <a:cxnLst/>
              <a:rect r="r" b="b" t="t" l="l"/>
              <a:pathLst>
                <a:path h="2783078" w="12594082">
                  <a:moveTo>
                    <a:pt x="0" y="0"/>
                  </a:moveTo>
                  <a:lnTo>
                    <a:pt x="12594082" y="0"/>
                  </a:lnTo>
                  <a:lnTo>
                    <a:pt x="12594082" y="2783078"/>
                  </a:lnTo>
                  <a:lnTo>
                    <a:pt x="0" y="2783078"/>
                  </a:lnTo>
                  <a:close/>
                </a:path>
              </a:pathLst>
            </a:custGeom>
            <a:solidFill>
              <a:srgbClr val="26262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992238" y="6518377"/>
            <a:ext cx="9445523" cy="38100"/>
            <a:chOff x="0" y="0"/>
            <a:chExt cx="12594031" cy="50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594082" cy="50800"/>
            </a:xfrm>
            <a:custGeom>
              <a:avLst/>
              <a:gdLst/>
              <a:ahLst/>
              <a:cxnLst/>
              <a:rect r="r" b="b" t="t" l="l"/>
              <a:pathLst>
                <a:path h="50800" w="12594082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568682" y="0"/>
                  </a:lnTo>
                  <a:cubicBezTo>
                    <a:pt x="12582651" y="0"/>
                    <a:pt x="12594082" y="11430"/>
                    <a:pt x="12594082" y="25400"/>
                  </a:cubicBezTo>
                  <a:cubicBezTo>
                    <a:pt x="12594082" y="39370"/>
                    <a:pt x="12582651" y="50800"/>
                    <a:pt x="12568682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3F3F4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8" id="28"/>
          <p:cNvSpPr txBox="true"/>
          <p:nvPr/>
        </p:nvSpPr>
        <p:spPr>
          <a:xfrm rot="0">
            <a:off x="1275759" y="6763788"/>
            <a:ext cx="3544043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Unified Experience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75759" y="7329192"/>
            <a:ext cx="8453285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Bridging the gap between simplified investing and advanced trading needs.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992238" y="741607"/>
            <a:ext cx="12274306" cy="746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The Challenge: Fragmented Financial Tools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62363" y="2146849"/>
            <a:ext cx="8655548" cy="414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Fragmented Financial Ecosystem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62363" y="4533894"/>
            <a:ext cx="7681138" cy="1569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640" indent="-146320" lvl="1">
              <a:lnSpc>
                <a:spcPts val="3160"/>
              </a:lnSpc>
              <a:buFont typeface="Arial"/>
              <a:buChar char="•"/>
            </a:pPr>
            <a:r>
              <a:rPr lang="en-US" sz="1941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Lack of Adaptive User Experience :</a:t>
            </a:r>
          </a:p>
          <a:p>
            <a:pPr algn="l">
              <a:lnSpc>
                <a:spcPts val="3160"/>
              </a:lnSpc>
            </a:pPr>
          </a:p>
          <a:p>
            <a:pPr algn="just">
              <a:lnSpc>
                <a:spcPts val="3160"/>
              </a:lnSpc>
            </a:pPr>
            <a:r>
              <a:rPr lang="en-US" sz="1941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</a:p>
          <a:p>
            <a:pPr algn="l">
              <a:lnSpc>
                <a:spcPts val="3161"/>
              </a:lnSpc>
            </a:pPr>
          </a:p>
        </p:txBody>
      </p:sp>
      <p:sp>
        <p:nvSpPr>
          <p:cNvPr name="Freeform 8" id="8" descr="preencoded.png"/>
          <p:cNvSpPr/>
          <p:nvPr/>
        </p:nvSpPr>
        <p:spPr>
          <a:xfrm flipH="false" flipV="false" rot="0">
            <a:off x="10349065" y="2232574"/>
            <a:ext cx="6956079" cy="6956079"/>
          </a:xfrm>
          <a:custGeom>
            <a:avLst/>
            <a:gdLst/>
            <a:ahLst/>
            <a:cxnLst/>
            <a:rect r="r" b="b" t="t" l="l"/>
            <a:pathLst>
              <a:path h="6956079" w="6956079">
                <a:moveTo>
                  <a:pt x="0" y="0"/>
                </a:moveTo>
                <a:lnTo>
                  <a:pt x="6956079" y="0"/>
                </a:lnTo>
                <a:lnTo>
                  <a:pt x="6956079" y="6956079"/>
                </a:lnTo>
                <a:lnTo>
                  <a:pt x="0" y="69560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62363" y="5181596"/>
            <a:ext cx="8115300" cy="1757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  <a:spcBef>
                <a:spcPct val="0"/>
              </a:spcBef>
            </a:pPr>
            <a:r>
              <a:rPr lang="en-US" sz="2187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Existing platforms fail to balance simplicity and power — beginners are overwhelmed by complex interfaces, while experienced traders lack a unified, multi-asset environment tailored to advanced workflows.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62363" y="2680166"/>
            <a:ext cx="8655548" cy="1309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Users depend on multiple platforms to access tools and real-time data across stocks, crypto, and forex, resulting in workflow friction, context switching, and reduced decision clarity.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50238" y="1203722"/>
            <a:ext cx="9445523" cy="1455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RADAR's Solution: One Platform, Endless Possibilities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831188" y="3065412"/>
            <a:ext cx="4619034" cy="2655246"/>
            <a:chOff x="0" y="0"/>
            <a:chExt cx="6158713" cy="35403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5400" y="25400"/>
              <a:ext cx="6107938" cy="3489452"/>
            </a:xfrm>
            <a:custGeom>
              <a:avLst/>
              <a:gdLst/>
              <a:ahLst/>
              <a:cxnLst/>
              <a:rect r="r" b="b" t="t" l="l"/>
              <a:pathLst>
                <a:path h="3489452" w="6107938">
                  <a:moveTo>
                    <a:pt x="0" y="243840"/>
                  </a:moveTo>
                  <a:cubicBezTo>
                    <a:pt x="0" y="109220"/>
                    <a:pt x="109855" y="0"/>
                    <a:pt x="245364" y="0"/>
                  </a:cubicBezTo>
                  <a:lnTo>
                    <a:pt x="5862574" y="0"/>
                  </a:lnTo>
                  <a:cubicBezTo>
                    <a:pt x="5998083" y="0"/>
                    <a:pt x="6107938" y="109220"/>
                    <a:pt x="6107938" y="243840"/>
                  </a:cubicBezTo>
                  <a:lnTo>
                    <a:pt x="6107938" y="3245612"/>
                  </a:lnTo>
                  <a:cubicBezTo>
                    <a:pt x="6107938" y="3380232"/>
                    <a:pt x="5998083" y="3489452"/>
                    <a:pt x="5862574" y="3489452"/>
                  </a:cubicBezTo>
                  <a:lnTo>
                    <a:pt x="245364" y="3489452"/>
                  </a:lnTo>
                  <a:cubicBezTo>
                    <a:pt x="109855" y="3489452"/>
                    <a:pt x="0" y="3380232"/>
                    <a:pt x="0" y="3245612"/>
                  </a:cubicBezTo>
                  <a:close/>
                </a:path>
              </a:pathLst>
            </a:custGeom>
            <a:solidFill>
              <a:srgbClr val="07070C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158738" cy="3540252"/>
            </a:xfrm>
            <a:custGeom>
              <a:avLst/>
              <a:gdLst/>
              <a:ahLst/>
              <a:cxnLst/>
              <a:rect r="r" b="b" t="t" l="l"/>
              <a:pathLst>
                <a:path h="3540252" w="6158738">
                  <a:moveTo>
                    <a:pt x="0" y="269240"/>
                  </a:moveTo>
                  <a:cubicBezTo>
                    <a:pt x="0" y="120396"/>
                    <a:pt x="121412" y="0"/>
                    <a:pt x="270764" y="0"/>
                  </a:cubicBezTo>
                  <a:lnTo>
                    <a:pt x="5887974" y="0"/>
                  </a:lnTo>
                  <a:lnTo>
                    <a:pt x="5887974" y="25400"/>
                  </a:lnTo>
                  <a:lnTo>
                    <a:pt x="5887974" y="0"/>
                  </a:lnTo>
                  <a:cubicBezTo>
                    <a:pt x="6037326" y="0"/>
                    <a:pt x="6158738" y="120396"/>
                    <a:pt x="6158738" y="269240"/>
                  </a:cubicBezTo>
                  <a:lnTo>
                    <a:pt x="6133338" y="269240"/>
                  </a:lnTo>
                  <a:lnTo>
                    <a:pt x="6158738" y="269240"/>
                  </a:lnTo>
                  <a:lnTo>
                    <a:pt x="6158738" y="3271012"/>
                  </a:lnTo>
                  <a:lnTo>
                    <a:pt x="6133338" y="3271012"/>
                  </a:lnTo>
                  <a:lnTo>
                    <a:pt x="6158738" y="3271012"/>
                  </a:lnTo>
                  <a:cubicBezTo>
                    <a:pt x="6158738" y="3419856"/>
                    <a:pt x="6037326" y="3540252"/>
                    <a:pt x="5887974" y="3540252"/>
                  </a:cubicBezTo>
                  <a:lnTo>
                    <a:pt x="5887974" y="3514852"/>
                  </a:lnTo>
                  <a:lnTo>
                    <a:pt x="5887974" y="3540252"/>
                  </a:lnTo>
                  <a:lnTo>
                    <a:pt x="270764" y="3540252"/>
                  </a:lnTo>
                  <a:lnTo>
                    <a:pt x="270764" y="3514852"/>
                  </a:lnTo>
                  <a:lnTo>
                    <a:pt x="270764" y="3540252"/>
                  </a:lnTo>
                  <a:cubicBezTo>
                    <a:pt x="121412" y="3540379"/>
                    <a:pt x="0" y="3419983"/>
                    <a:pt x="0" y="3271012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271012"/>
                  </a:lnTo>
                  <a:lnTo>
                    <a:pt x="25400" y="3271012"/>
                  </a:lnTo>
                  <a:lnTo>
                    <a:pt x="50800" y="3271012"/>
                  </a:lnTo>
                  <a:cubicBezTo>
                    <a:pt x="50800" y="3391535"/>
                    <a:pt x="149098" y="3489452"/>
                    <a:pt x="270764" y="3489452"/>
                  </a:cubicBezTo>
                  <a:lnTo>
                    <a:pt x="5887974" y="3489452"/>
                  </a:lnTo>
                  <a:cubicBezTo>
                    <a:pt x="6009640" y="3489452"/>
                    <a:pt x="6107938" y="3391535"/>
                    <a:pt x="6107938" y="3271012"/>
                  </a:cubicBezTo>
                  <a:lnTo>
                    <a:pt x="6107938" y="269240"/>
                  </a:lnTo>
                  <a:cubicBezTo>
                    <a:pt x="6107938" y="148717"/>
                    <a:pt x="6009640" y="50800"/>
                    <a:pt x="5887974" y="50800"/>
                  </a:cubicBezTo>
                  <a:lnTo>
                    <a:pt x="270764" y="50800"/>
                  </a:lnTo>
                  <a:lnTo>
                    <a:pt x="270764" y="25400"/>
                  </a:lnTo>
                  <a:lnTo>
                    <a:pt x="270764" y="50800"/>
                  </a:lnTo>
                  <a:cubicBezTo>
                    <a:pt x="149098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3F3F4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0" id="10" descr="preencoded.png"/>
          <p:cNvSpPr/>
          <p:nvPr/>
        </p:nvSpPr>
        <p:spPr>
          <a:xfrm flipH="false" flipV="false" rot="0">
            <a:off x="7812138" y="3084462"/>
            <a:ext cx="152400" cy="2617146"/>
          </a:xfrm>
          <a:custGeom>
            <a:avLst/>
            <a:gdLst/>
            <a:ahLst/>
            <a:cxnLst/>
            <a:rect r="r" b="b" t="t" l="l"/>
            <a:pathLst>
              <a:path h="2617146" w="152400">
                <a:moveTo>
                  <a:pt x="0" y="0"/>
                </a:moveTo>
                <a:lnTo>
                  <a:pt x="152400" y="0"/>
                </a:lnTo>
                <a:lnTo>
                  <a:pt x="152400" y="2617146"/>
                </a:lnTo>
                <a:lnTo>
                  <a:pt x="0" y="26171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2" r="0" b="-42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286159" y="3367983"/>
            <a:ext cx="3678136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Integrated Analytics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86159" y="3933377"/>
            <a:ext cx="3823392" cy="1446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A single, powerful platform for all your investment and trading activities.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2695634" y="3065412"/>
            <a:ext cx="4619177" cy="2655246"/>
            <a:chOff x="0" y="0"/>
            <a:chExt cx="6158903" cy="354032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25400" y="25400"/>
              <a:ext cx="6108065" cy="3489452"/>
            </a:xfrm>
            <a:custGeom>
              <a:avLst/>
              <a:gdLst/>
              <a:ahLst/>
              <a:cxnLst/>
              <a:rect r="r" b="b" t="t" l="l"/>
              <a:pathLst>
                <a:path h="3489452" w="6108065">
                  <a:moveTo>
                    <a:pt x="0" y="243840"/>
                  </a:moveTo>
                  <a:cubicBezTo>
                    <a:pt x="0" y="109220"/>
                    <a:pt x="109855" y="0"/>
                    <a:pt x="245364" y="0"/>
                  </a:cubicBezTo>
                  <a:lnTo>
                    <a:pt x="5862701" y="0"/>
                  </a:lnTo>
                  <a:cubicBezTo>
                    <a:pt x="5998210" y="0"/>
                    <a:pt x="6108065" y="109220"/>
                    <a:pt x="6108065" y="243840"/>
                  </a:cubicBezTo>
                  <a:lnTo>
                    <a:pt x="6108065" y="3245612"/>
                  </a:lnTo>
                  <a:cubicBezTo>
                    <a:pt x="6108065" y="3380232"/>
                    <a:pt x="5998210" y="3489452"/>
                    <a:pt x="5862701" y="3489452"/>
                  </a:cubicBezTo>
                  <a:lnTo>
                    <a:pt x="245364" y="3489452"/>
                  </a:lnTo>
                  <a:cubicBezTo>
                    <a:pt x="109855" y="3489452"/>
                    <a:pt x="0" y="3380232"/>
                    <a:pt x="0" y="3245612"/>
                  </a:cubicBezTo>
                  <a:close/>
                </a:path>
              </a:pathLst>
            </a:custGeom>
            <a:solidFill>
              <a:srgbClr val="07070C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158865" cy="3540252"/>
            </a:xfrm>
            <a:custGeom>
              <a:avLst/>
              <a:gdLst/>
              <a:ahLst/>
              <a:cxnLst/>
              <a:rect r="r" b="b" t="t" l="l"/>
              <a:pathLst>
                <a:path h="3540252" w="6158865">
                  <a:moveTo>
                    <a:pt x="0" y="269240"/>
                  </a:moveTo>
                  <a:cubicBezTo>
                    <a:pt x="0" y="120396"/>
                    <a:pt x="121412" y="0"/>
                    <a:pt x="270764" y="0"/>
                  </a:cubicBezTo>
                  <a:lnTo>
                    <a:pt x="5888101" y="0"/>
                  </a:lnTo>
                  <a:lnTo>
                    <a:pt x="5888101" y="25400"/>
                  </a:lnTo>
                  <a:lnTo>
                    <a:pt x="5888101" y="0"/>
                  </a:lnTo>
                  <a:cubicBezTo>
                    <a:pt x="6037453" y="0"/>
                    <a:pt x="6158865" y="120396"/>
                    <a:pt x="6158865" y="269240"/>
                  </a:cubicBezTo>
                  <a:lnTo>
                    <a:pt x="6133465" y="269240"/>
                  </a:lnTo>
                  <a:lnTo>
                    <a:pt x="6158865" y="269240"/>
                  </a:lnTo>
                  <a:lnTo>
                    <a:pt x="6158865" y="3271012"/>
                  </a:lnTo>
                  <a:lnTo>
                    <a:pt x="6133465" y="3271012"/>
                  </a:lnTo>
                  <a:lnTo>
                    <a:pt x="6158865" y="3271012"/>
                  </a:lnTo>
                  <a:cubicBezTo>
                    <a:pt x="6158865" y="3419856"/>
                    <a:pt x="6037453" y="3540252"/>
                    <a:pt x="5888101" y="3540252"/>
                  </a:cubicBezTo>
                  <a:lnTo>
                    <a:pt x="5888101" y="3514852"/>
                  </a:lnTo>
                  <a:lnTo>
                    <a:pt x="5888101" y="3540252"/>
                  </a:lnTo>
                  <a:lnTo>
                    <a:pt x="270764" y="3540252"/>
                  </a:lnTo>
                  <a:lnTo>
                    <a:pt x="270764" y="3514852"/>
                  </a:lnTo>
                  <a:lnTo>
                    <a:pt x="270764" y="3540252"/>
                  </a:lnTo>
                  <a:cubicBezTo>
                    <a:pt x="121412" y="3540379"/>
                    <a:pt x="0" y="3419983"/>
                    <a:pt x="0" y="3271012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271012"/>
                  </a:lnTo>
                  <a:lnTo>
                    <a:pt x="25400" y="3271012"/>
                  </a:lnTo>
                  <a:lnTo>
                    <a:pt x="50800" y="3271012"/>
                  </a:lnTo>
                  <a:cubicBezTo>
                    <a:pt x="50800" y="3391535"/>
                    <a:pt x="149098" y="3489452"/>
                    <a:pt x="270764" y="3489452"/>
                  </a:cubicBezTo>
                  <a:lnTo>
                    <a:pt x="5888101" y="3489452"/>
                  </a:lnTo>
                  <a:cubicBezTo>
                    <a:pt x="6009767" y="3489452"/>
                    <a:pt x="6108065" y="3391535"/>
                    <a:pt x="6108065" y="3271012"/>
                  </a:cubicBezTo>
                  <a:lnTo>
                    <a:pt x="6108065" y="269240"/>
                  </a:lnTo>
                  <a:cubicBezTo>
                    <a:pt x="6108065" y="148717"/>
                    <a:pt x="6009767" y="50800"/>
                    <a:pt x="5888101" y="50800"/>
                  </a:cubicBezTo>
                  <a:lnTo>
                    <a:pt x="270764" y="50800"/>
                  </a:lnTo>
                  <a:lnTo>
                    <a:pt x="270764" y="25400"/>
                  </a:lnTo>
                  <a:lnTo>
                    <a:pt x="270764" y="50800"/>
                  </a:lnTo>
                  <a:cubicBezTo>
                    <a:pt x="149098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3F3F4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6" id="16" descr="preencoded.png"/>
          <p:cNvSpPr/>
          <p:nvPr/>
        </p:nvSpPr>
        <p:spPr>
          <a:xfrm flipH="false" flipV="false" rot="0">
            <a:off x="12676584" y="3084462"/>
            <a:ext cx="152400" cy="2617146"/>
          </a:xfrm>
          <a:custGeom>
            <a:avLst/>
            <a:gdLst/>
            <a:ahLst/>
            <a:cxnLst/>
            <a:rect r="r" b="b" t="t" l="l"/>
            <a:pathLst>
              <a:path h="2617146" w="152400">
                <a:moveTo>
                  <a:pt x="0" y="0"/>
                </a:moveTo>
                <a:lnTo>
                  <a:pt x="152400" y="0"/>
                </a:lnTo>
                <a:lnTo>
                  <a:pt x="152400" y="2617146"/>
                </a:lnTo>
                <a:lnTo>
                  <a:pt x="0" y="26171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2" r="0" b="-42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3150606" y="3367983"/>
            <a:ext cx="3544043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Intuitive Design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150606" y="3933377"/>
            <a:ext cx="3823545" cy="1446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Clean, user-friendly interface tailored to different user personas.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831188" y="5966069"/>
            <a:ext cx="4619034" cy="3098159"/>
            <a:chOff x="0" y="0"/>
            <a:chExt cx="6158713" cy="413087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25400" y="25400"/>
              <a:ext cx="6107938" cy="4080129"/>
            </a:xfrm>
            <a:custGeom>
              <a:avLst/>
              <a:gdLst/>
              <a:ahLst/>
              <a:cxnLst/>
              <a:rect r="r" b="b" t="t" l="l"/>
              <a:pathLst>
                <a:path h="4080129" w="6107938">
                  <a:moveTo>
                    <a:pt x="0" y="243840"/>
                  </a:moveTo>
                  <a:cubicBezTo>
                    <a:pt x="0" y="109220"/>
                    <a:pt x="109601" y="0"/>
                    <a:pt x="244856" y="0"/>
                  </a:cubicBezTo>
                  <a:lnTo>
                    <a:pt x="5863082" y="0"/>
                  </a:lnTo>
                  <a:cubicBezTo>
                    <a:pt x="5998337" y="0"/>
                    <a:pt x="6107938" y="109220"/>
                    <a:pt x="6107938" y="243840"/>
                  </a:cubicBezTo>
                  <a:lnTo>
                    <a:pt x="6107938" y="3836289"/>
                  </a:lnTo>
                  <a:cubicBezTo>
                    <a:pt x="6107938" y="3970909"/>
                    <a:pt x="5998337" y="4080129"/>
                    <a:pt x="5863082" y="4080129"/>
                  </a:cubicBezTo>
                  <a:lnTo>
                    <a:pt x="244856" y="4080129"/>
                  </a:lnTo>
                  <a:cubicBezTo>
                    <a:pt x="109601" y="4080129"/>
                    <a:pt x="0" y="3970909"/>
                    <a:pt x="0" y="3836289"/>
                  </a:cubicBezTo>
                  <a:close/>
                </a:path>
              </a:pathLst>
            </a:custGeom>
            <a:solidFill>
              <a:srgbClr val="07070C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158738" cy="4130929"/>
            </a:xfrm>
            <a:custGeom>
              <a:avLst/>
              <a:gdLst/>
              <a:ahLst/>
              <a:cxnLst/>
              <a:rect r="r" b="b" t="t" l="l"/>
              <a:pathLst>
                <a:path h="4130929" w="6158738">
                  <a:moveTo>
                    <a:pt x="0" y="269240"/>
                  </a:moveTo>
                  <a:cubicBezTo>
                    <a:pt x="0" y="120396"/>
                    <a:pt x="121031" y="0"/>
                    <a:pt x="270256" y="0"/>
                  </a:cubicBezTo>
                  <a:lnTo>
                    <a:pt x="5888482" y="0"/>
                  </a:lnTo>
                  <a:lnTo>
                    <a:pt x="5888482" y="25400"/>
                  </a:lnTo>
                  <a:lnTo>
                    <a:pt x="5888482" y="0"/>
                  </a:lnTo>
                  <a:cubicBezTo>
                    <a:pt x="6037580" y="0"/>
                    <a:pt x="6158738" y="120396"/>
                    <a:pt x="6158738" y="269240"/>
                  </a:cubicBezTo>
                  <a:lnTo>
                    <a:pt x="6133338" y="269240"/>
                  </a:lnTo>
                  <a:lnTo>
                    <a:pt x="6158738" y="269240"/>
                  </a:lnTo>
                  <a:lnTo>
                    <a:pt x="6158738" y="3861689"/>
                  </a:lnTo>
                  <a:lnTo>
                    <a:pt x="6133338" y="3861689"/>
                  </a:lnTo>
                  <a:lnTo>
                    <a:pt x="6158738" y="3861689"/>
                  </a:lnTo>
                  <a:cubicBezTo>
                    <a:pt x="6158738" y="4010533"/>
                    <a:pt x="6037707" y="4130929"/>
                    <a:pt x="5888482" y="4130929"/>
                  </a:cubicBezTo>
                  <a:lnTo>
                    <a:pt x="5888482" y="4105529"/>
                  </a:lnTo>
                  <a:lnTo>
                    <a:pt x="5888482" y="4130929"/>
                  </a:lnTo>
                  <a:lnTo>
                    <a:pt x="270256" y="4130929"/>
                  </a:lnTo>
                  <a:lnTo>
                    <a:pt x="270256" y="4105529"/>
                  </a:lnTo>
                  <a:lnTo>
                    <a:pt x="270256" y="4130929"/>
                  </a:lnTo>
                  <a:cubicBezTo>
                    <a:pt x="121031" y="4130929"/>
                    <a:pt x="0" y="4010406"/>
                    <a:pt x="0" y="3861689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861689"/>
                  </a:lnTo>
                  <a:lnTo>
                    <a:pt x="25400" y="3861689"/>
                  </a:lnTo>
                  <a:lnTo>
                    <a:pt x="50800" y="3861689"/>
                  </a:lnTo>
                  <a:cubicBezTo>
                    <a:pt x="50800" y="3982212"/>
                    <a:pt x="148971" y="4080129"/>
                    <a:pt x="270256" y="4080129"/>
                  </a:cubicBezTo>
                  <a:lnTo>
                    <a:pt x="5888482" y="4080129"/>
                  </a:lnTo>
                  <a:cubicBezTo>
                    <a:pt x="6009767" y="4080129"/>
                    <a:pt x="6107938" y="3982212"/>
                    <a:pt x="6107938" y="3861689"/>
                  </a:cubicBezTo>
                  <a:lnTo>
                    <a:pt x="6107938" y="269240"/>
                  </a:lnTo>
                  <a:cubicBezTo>
                    <a:pt x="6107938" y="148717"/>
                    <a:pt x="6009767" y="50800"/>
                    <a:pt x="5888482" y="50800"/>
                  </a:cubicBezTo>
                  <a:lnTo>
                    <a:pt x="270256" y="50800"/>
                  </a:lnTo>
                  <a:lnTo>
                    <a:pt x="270256" y="25400"/>
                  </a:lnTo>
                  <a:lnTo>
                    <a:pt x="270256" y="50800"/>
                  </a:lnTo>
                  <a:cubicBezTo>
                    <a:pt x="148971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3F3F4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2" id="22" descr="preencoded.png"/>
          <p:cNvSpPr/>
          <p:nvPr/>
        </p:nvSpPr>
        <p:spPr>
          <a:xfrm flipH="false" flipV="false" rot="0">
            <a:off x="7812138" y="5985119"/>
            <a:ext cx="152400" cy="3060059"/>
          </a:xfrm>
          <a:custGeom>
            <a:avLst/>
            <a:gdLst/>
            <a:ahLst/>
            <a:cxnLst/>
            <a:rect r="r" b="b" t="t" l="l"/>
            <a:pathLst>
              <a:path h="3060059" w="152400">
                <a:moveTo>
                  <a:pt x="0" y="0"/>
                </a:moveTo>
                <a:lnTo>
                  <a:pt x="152400" y="0"/>
                </a:lnTo>
                <a:lnTo>
                  <a:pt x="152400" y="3060059"/>
                </a:lnTo>
                <a:lnTo>
                  <a:pt x="0" y="30600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3" t="0" r="-37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8286159" y="6268641"/>
            <a:ext cx="3823392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Cross-Asset Support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286159" y="7276948"/>
            <a:ext cx="3823392" cy="1446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Seamlessly manage stocks, cryptocurrency, and forex in one place.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577290" y="528485"/>
            <a:ext cx="9991430" cy="1065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187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Key Features: Empowering Your Financial Journey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7577290" y="1902323"/>
            <a:ext cx="616448" cy="616448"/>
          </a:xfrm>
          <a:custGeom>
            <a:avLst/>
            <a:gdLst/>
            <a:ahLst/>
            <a:cxnLst/>
            <a:rect r="r" b="b" t="t" l="l"/>
            <a:pathLst>
              <a:path h="616448" w="616448">
                <a:moveTo>
                  <a:pt x="0" y="0"/>
                </a:moveTo>
                <a:lnTo>
                  <a:pt x="616448" y="0"/>
                </a:lnTo>
                <a:lnTo>
                  <a:pt x="616448" y="616449"/>
                </a:lnTo>
                <a:lnTo>
                  <a:pt x="0" y="6164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13846" r="0" b="-1384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577290" y="2756592"/>
            <a:ext cx="2568921" cy="340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Secure Access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77290" y="3153223"/>
            <a:ext cx="9991430" cy="395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Robust login and registration ensure your data is always protected.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7577290" y="3959571"/>
            <a:ext cx="616448" cy="616448"/>
          </a:xfrm>
          <a:custGeom>
            <a:avLst/>
            <a:gdLst/>
            <a:ahLst/>
            <a:cxnLst/>
            <a:rect r="r" b="b" t="t" l="l"/>
            <a:pathLst>
              <a:path h="616448" w="616448">
                <a:moveTo>
                  <a:pt x="0" y="0"/>
                </a:moveTo>
                <a:lnTo>
                  <a:pt x="616448" y="0"/>
                </a:lnTo>
                <a:lnTo>
                  <a:pt x="616448" y="616449"/>
                </a:lnTo>
                <a:lnTo>
                  <a:pt x="0" y="6164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4615" t="0" r="-4615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77290" y="4813849"/>
            <a:ext cx="2568921" cy="340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Clean Dashboard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77290" y="5210470"/>
            <a:ext cx="9991430" cy="395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A personalized overview designed for clarity and immediate insights.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7577290" y="6016828"/>
            <a:ext cx="616448" cy="616448"/>
          </a:xfrm>
          <a:custGeom>
            <a:avLst/>
            <a:gdLst/>
            <a:ahLst/>
            <a:cxnLst/>
            <a:rect r="r" b="b" t="t" l="l"/>
            <a:pathLst>
              <a:path h="616448" w="616448">
                <a:moveTo>
                  <a:pt x="0" y="0"/>
                </a:moveTo>
                <a:lnTo>
                  <a:pt x="616448" y="0"/>
                </a:lnTo>
                <a:lnTo>
                  <a:pt x="616448" y="616449"/>
                </a:lnTo>
                <a:lnTo>
                  <a:pt x="0" y="6164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769" t="0" r="-767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577290" y="6871097"/>
            <a:ext cx="2568921" cy="340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Strong Identity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577290" y="7267727"/>
            <a:ext cx="9991430" cy="395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A consistent and recognizable brand experience across the platform.</a:t>
            </a:r>
          </a:p>
        </p:txBody>
      </p:sp>
      <p:sp>
        <p:nvSpPr>
          <p:cNvPr name="Freeform 16" id="16" descr="preencoded.png"/>
          <p:cNvSpPr/>
          <p:nvPr/>
        </p:nvSpPr>
        <p:spPr>
          <a:xfrm flipH="false" flipV="false" rot="0">
            <a:off x="7577290" y="8074076"/>
            <a:ext cx="616448" cy="616448"/>
          </a:xfrm>
          <a:custGeom>
            <a:avLst/>
            <a:gdLst/>
            <a:ahLst/>
            <a:cxnLst/>
            <a:rect r="r" b="b" t="t" l="l"/>
            <a:pathLst>
              <a:path h="616448" w="616448">
                <a:moveTo>
                  <a:pt x="0" y="0"/>
                </a:moveTo>
                <a:lnTo>
                  <a:pt x="616448" y="0"/>
                </a:lnTo>
                <a:lnTo>
                  <a:pt x="616448" y="616448"/>
                </a:lnTo>
                <a:lnTo>
                  <a:pt x="0" y="61644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7577290" y="8928344"/>
            <a:ext cx="2568921" cy="340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Customizable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577290" y="9324975"/>
            <a:ext cx="9991430" cy="395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Tailor your view and tools to match your unique financial strategy.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544043"/>
          </a:xfrm>
          <a:custGeom>
            <a:avLst/>
            <a:gdLst/>
            <a:ahLst/>
            <a:cxnLst/>
            <a:rect r="r" b="b" t="t" l="l"/>
            <a:pathLst>
              <a:path h="3544043" w="18288000">
                <a:moveTo>
                  <a:pt x="0" y="0"/>
                </a:moveTo>
                <a:lnTo>
                  <a:pt x="18288000" y="0"/>
                </a:lnTo>
                <a:lnTo>
                  <a:pt x="18288000" y="3544043"/>
                </a:lnTo>
                <a:lnTo>
                  <a:pt x="0" y="35440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" t="0" r="-1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92238" y="4699692"/>
            <a:ext cx="11663210" cy="746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Dynamic Switching: Seamless Transition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992238" y="5871715"/>
            <a:ext cx="5434460" cy="1134066"/>
          </a:xfrm>
          <a:custGeom>
            <a:avLst/>
            <a:gdLst/>
            <a:ahLst/>
            <a:cxnLst/>
            <a:rect r="r" b="b" t="t" l="l"/>
            <a:pathLst>
              <a:path h="1134066" w="5434460">
                <a:moveTo>
                  <a:pt x="0" y="0"/>
                </a:moveTo>
                <a:lnTo>
                  <a:pt x="5434460" y="0"/>
                </a:lnTo>
                <a:lnTo>
                  <a:pt x="5434460" y="1134065"/>
                </a:lnTo>
                <a:lnTo>
                  <a:pt x="0" y="11340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5" t="0" r="-66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75759" y="7251202"/>
            <a:ext cx="3544043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Investor Mode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5759" y="7816606"/>
            <a:ext cx="4867427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Simplified view, long-term focus, portfolio health.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6426698" y="5871715"/>
            <a:ext cx="5434460" cy="1134066"/>
          </a:xfrm>
          <a:custGeom>
            <a:avLst/>
            <a:gdLst/>
            <a:ahLst/>
            <a:cxnLst/>
            <a:rect r="r" b="b" t="t" l="l"/>
            <a:pathLst>
              <a:path h="1134066" w="5434460">
                <a:moveTo>
                  <a:pt x="0" y="0"/>
                </a:moveTo>
                <a:lnTo>
                  <a:pt x="5434461" y="0"/>
                </a:lnTo>
                <a:lnTo>
                  <a:pt x="5434461" y="1134065"/>
                </a:lnTo>
                <a:lnTo>
                  <a:pt x="0" y="11340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5" t="0" r="-66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710210" y="7251202"/>
            <a:ext cx="3544043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Toggle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710210" y="7816606"/>
            <a:ext cx="4867427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Effortlessly switch between modes with a single click.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11861159" y="5871715"/>
            <a:ext cx="5434460" cy="1134066"/>
          </a:xfrm>
          <a:custGeom>
            <a:avLst/>
            <a:gdLst/>
            <a:ahLst/>
            <a:cxnLst/>
            <a:rect r="r" b="b" t="t" l="l"/>
            <a:pathLst>
              <a:path h="1134066" w="5434460">
                <a:moveTo>
                  <a:pt x="0" y="0"/>
                </a:moveTo>
                <a:lnTo>
                  <a:pt x="5434460" y="0"/>
                </a:lnTo>
                <a:lnTo>
                  <a:pt x="5434460" y="1134065"/>
                </a:lnTo>
                <a:lnTo>
                  <a:pt x="0" y="11340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5" t="0" r="-66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144670" y="7251202"/>
            <a:ext cx="3544043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Trader Mode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144670" y="7816606"/>
            <a:ext cx="4867427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Advanced charts, real-time data, technical analysis.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928983" y="691753"/>
            <a:ext cx="8690667" cy="701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7"/>
              </a:lnSpc>
            </a:pPr>
            <a:r>
              <a:rPr lang="en-US" sz="4124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Comprehensive Asset Coverage</a:t>
            </a:r>
          </a:p>
        </p:txBody>
      </p:sp>
      <p:sp>
        <p:nvSpPr>
          <p:cNvPr name="Freeform 6" id="6" descr="preencoded.png"/>
          <p:cNvSpPr/>
          <p:nvPr/>
        </p:nvSpPr>
        <p:spPr>
          <a:xfrm flipH="false" flipV="false" rot="0">
            <a:off x="928983" y="1924202"/>
            <a:ext cx="5255419" cy="5255419"/>
          </a:xfrm>
          <a:custGeom>
            <a:avLst/>
            <a:gdLst/>
            <a:ahLst/>
            <a:cxnLst/>
            <a:rect r="r" b="b" t="t" l="l"/>
            <a:pathLst>
              <a:path h="5255419" w="5255419">
                <a:moveTo>
                  <a:pt x="0" y="0"/>
                </a:moveTo>
                <a:lnTo>
                  <a:pt x="5255419" y="0"/>
                </a:lnTo>
                <a:lnTo>
                  <a:pt x="5255419" y="5255419"/>
                </a:lnTo>
                <a:lnTo>
                  <a:pt x="0" y="52554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28983" y="7416403"/>
            <a:ext cx="3317977" cy="443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Stocks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28983" y="7942659"/>
            <a:ext cx="5255419" cy="925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Real-time data and analytics for global equity markets.</a:t>
            </a:r>
          </a:p>
        </p:txBody>
      </p:sp>
      <p:sp>
        <p:nvSpPr>
          <p:cNvPr name="Freeform 9" id="9" descr="preencoded.png"/>
          <p:cNvSpPr/>
          <p:nvPr/>
        </p:nvSpPr>
        <p:spPr>
          <a:xfrm flipH="false" flipV="false" rot="0">
            <a:off x="6516138" y="1924202"/>
            <a:ext cx="5255571" cy="5255571"/>
          </a:xfrm>
          <a:custGeom>
            <a:avLst/>
            <a:gdLst/>
            <a:ahLst/>
            <a:cxnLst/>
            <a:rect r="r" b="b" t="t" l="l"/>
            <a:pathLst>
              <a:path h="5255571" w="5255571">
                <a:moveTo>
                  <a:pt x="0" y="0"/>
                </a:moveTo>
                <a:lnTo>
                  <a:pt x="5255571" y="0"/>
                </a:lnTo>
                <a:lnTo>
                  <a:pt x="5255571" y="5255572"/>
                </a:lnTo>
                <a:lnTo>
                  <a:pt x="0" y="52555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516138" y="7416556"/>
            <a:ext cx="3317977" cy="443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Cryptocurrency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516138" y="7942812"/>
            <a:ext cx="5255571" cy="925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Track, analyze, and manage your digital asset portfolio.</a:t>
            </a:r>
          </a:p>
        </p:txBody>
      </p:sp>
      <p:sp>
        <p:nvSpPr>
          <p:cNvPr name="Freeform 12" id="12" descr="preencoded.png"/>
          <p:cNvSpPr/>
          <p:nvPr/>
        </p:nvSpPr>
        <p:spPr>
          <a:xfrm flipH="false" flipV="false" rot="0">
            <a:off x="12103446" y="1924202"/>
            <a:ext cx="5255419" cy="5255419"/>
          </a:xfrm>
          <a:custGeom>
            <a:avLst/>
            <a:gdLst/>
            <a:ahLst/>
            <a:cxnLst/>
            <a:rect r="r" b="b" t="t" l="l"/>
            <a:pathLst>
              <a:path h="5255419" w="5255419">
                <a:moveTo>
                  <a:pt x="0" y="0"/>
                </a:moveTo>
                <a:lnTo>
                  <a:pt x="5255419" y="0"/>
                </a:lnTo>
                <a:lnTo>
                  <a:pt x="5255419" y="5255419"/>
                </a:lnTo>
                <a:lnTo>
                  <a:pt x="0" y="52554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03446" y="7416403"/>
            <a:ext cx="3317977" cy="443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Forex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03446" y="7942659"/>
            <a:ext cx="5255419" cy="925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In-depth insights into the dynamic foreign exchange market.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8983" y="9090870"/>
            <a:ext cx="16430034" cy="500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RADAR provides a unified view across all major asset classes, eliminating the need for multiple platforms.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 descr="preencoded.png">
            <a:hlinkClick r:id="rId5" tooltip="https://gamma.app/?utm_source=made-with-gamma"/>
          </p:cNvPr>
          <p:cNvSpPr/>
          <p:nvPr/>
        </p:nvSpPr>
        <p:spPr>
          <a:xfrm flipH="false" flipV="false" rot="0">
            <a:off x="16049015" y="9686925"/>
            <a:ext cx="2153260" cy="514350"/>
          </a:xfrm>
          <a:custGeom>
            <a:avLst/>
            <a:gdLst/>
            <a:ahLst/>
            <a:cxnLst/>
            <a:rect r="r" b="b" t="t" l="l"/>
            <a:pathLst>
              <a:path h="514350" w="215326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2238" y="2886970"/>
            <a:ext cx="7295407" cy="746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RADAR: Bridging the Gap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3973268"/>
            <a:ext cx="9445523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RADAR is more than just an analytics platform; it's a bridge. It connects the world of beginners, seeking simplified, long-term investment insights, with the advanced functionalities demanded by seasoned traders.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6260602"/>
            <a:ext cx="9445523" cy="1101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One Unified Interface for All Your Financial Ambitions.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DAG-gXStI7k</dc:identifier>
  <dcterms:modified xsi:type="dcterms:W3CDTF">2011-08-01T06:04:30Z</dcterms:modified>
  <cp:revision>1</cp:revision>
  <dc:title>RADAR-Revolutionizing-Financial-Analytics.pptx</dc:title>
</cp:coreProperties>
</file>